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6" r:id="rId4"/>
    <p:sldId id="26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9" r:id="rId13"/>
    <p:sldId id="268" r:id="rId14"/>
    <p:sldId id="270" r:id="rId1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DCF7-0B7B-4B13-99B2-53022AEAE317}" type="datetimeFigureOut">
              <a:rPr lang="cs-CZ" smtClean="0"/>
              <a:t>08.03.2019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8385-71DD-496E-BD6C-53F4557A15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39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DCF7-0B7B-4B13-99B2-53022AEAE317}" type="datetimeFigureOut">
              <a:rPr lang="cs-CZ" smtClean="0"/>
              <a:t>08.03.2019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8385-71DD-496E-BD6C-53F4557A15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360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DCF7-0B7B-4B13-99B2-53022AEAE317}" type="datetimeFigureOut">
              <a:rPr lang="cs-CZ" smtClean="0"/>
              <a:t>08.03.2019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8385-71DD-496E-BD6C-53F4557A15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9482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DCF7-0B7B-4B13-99B2-53022AEAE317}" type="datetimeFigureOut">
              <a:rPr lang="cs-CZ" smtClean="0"/>
              <a:t>08.03.2019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8385-71DD-496E-BD6C-53F4557A15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658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DCF7-0B7B-4B13-99B2-53022AEAE317}" type="datetimeFigureOut">
              <a:rPr lang="cs-CZ" smtClean="0"/>
              <a:t>08.03.2019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8385-71DD-496E-BD6C-53F4557A15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4312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DCF7-0B7B-4B13-99B2-53022AEAE317}" type="datetimeFigureOut">
              <a:rPr lang="cs-CZ" smtClean="0"/>
              <a:t>08.03.2019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8385-71DD-496E-BD6C-53F4557A15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1390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DCF7-0B7B-4B13-99B2-53022AEAE317}" type="datetimeFigureOut">
              <a:rPr lang="cs-CZ" smtClean="0"/>
              <a:t>08.03.2019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8385-71DD-496E-BD6C-53F4557A15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1536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DCF7-0B7B-4B13-99B2-53022AEAE317}" type="datetimeFigureOut">
              <a:rPr lang="cs-CZ" smtClean="0"/>
              <a:t>08.03.2019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8385-71DD-496E-BD6C-53F4557A15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6160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DCF7-0B7B-4B13-99B2-53022AEAE317}" type="datetimeFigureOut">
              <a:rPr lang="cs-CZ" smtClean="0"/>
              <a:t>08.03.2019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8385-71DD-496E-BD6C-53F4557A15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4000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DCF7-0B7B-4B13-99B2-53022AEAE317}" type="datetimeFigureOut">
              <a:rPr lang="cs-CZ" smtClean="0"/>
              <a:t>08.03.2019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8385-71DD-496E-BD6C-53F4557A15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6828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DCF7-0B7B-4B13-99B2-53022AEAE317}" type="datetimeFigureOut">
              <a:rPr lang="cs-CZ" smtClean="0"/>
              <a:t>08.03.2019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98385-71DD-496E-BD6C-53F4557A15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4864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DDCF7-0B7B-4B13-99B2-53022AEAE317}" type="datetimeFigureOut">
              <a:rPr lang="cs-CZ" smtClean="0"/>
              <a:t>08.03.2019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98385-71DD-496E-BD6C-53F4557A15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637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zif.cz/irj/portal/pf/pf-uvod" TargetMode="External"/><Relationship Id="rId2" Type="http://schemas.openxmlformats.org/officeDocument/2006/relationships/hyperlink" Target="http://eagri.cz/public/web/file/617731/Pravidla_19._2._1_Podpora_provadeni_operaci_v_ramci_strategie_komunitne_vedeneho_mistniho_rozvoje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PS Financování</a:t>
            </a:r>
            <a:br>
              <a:rPr lang="cs-CZ" dirty="0" smtClean="0"/>
            </a:br>
            <a:r>
              <a:rPr lang="cs-CZ" dirty="0" smtClean="0"/>
              <a:t>MAP Podbořansko-Žatecko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7.3.2019, Žatec, J. Ryšavý (MAS Vladař)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366548"/>
            <a:ext cx="9560943" cy="212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25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PRV 19.2.1 - Podpora provádění operací v rámci strategie komunitně vedeného místního rozvoje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83658"/>
            <a:ext cx="12192000" cy="2010016"/>
          </a:xfrm>
          <a:prstGeom prst="rect">
            <a:avLst/>
          </a:prstGeom>
        </p:spPr>
      </p:pic>
      <p:pic>
        <p:nvPicPr>
          <p:cNvPr id="3074" name="Picture 2" descr="Výsledek obrázku pro program rozvoje venkova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835" y="2162982"/>
            <a:ext cx="3234897" cy="132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18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PRV 19.2.1 - Podpora provádění operací v rámci strategie komunitně vedeného místního rozvoje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Výzvy Místních akčních skupin</a:t>
            </a:r>
          </a:p>
          <a:p>
            <a:r>
              <a:rPr lang="cs-CZ" sz="1800" dirty="0" smtClean="0"/>
              <a:t>PRAVIDLA, kterými se stanovují podmínky pro poskytování dotace na projekty Programu rozvoje venkova na období 2014–2020 (dále jen „Pravidla“) - Obecné a specifické podmínky pro poskytnutí dotace na základě Programu rozvoje venkova na období 2014–2020 platné pro rok 2019 .. </a:t>
            </a:r>
            <a:r>
              <a:rPr lang="cs-CZ" sz="1800" dirty="0" smtClean="0">
                <a:hlinkClick r:id="rId2"/>
              </a:rPr>
              <a:t>http://eagri.cz/public/web/file/617731/Pravidla_19._2._1_Podpora_provadeni_operaci_v_ramci_strategie_komunitne_vedeneho_mistniho_rozvoje.pdf</a:t>
            </a:r>
            <a:endParaRPr lang="cs-CZ" sz="1800" dirty="0" smtClean="0"/>
          </a:p>
          <a:p>
            <a:r>
              <a:rPr lang="cs-CZ" dirty="0"/>
              <a:t>MAS Vyhlašují zpravidla v prvním pololetí roku</a:t>
            </a:r>
          </a:p>
          <a:p>
            <a:r>
              <a:rPr lang="cs-CZ" dirty="0"/>
              <a:t>K podání žádosti je třeba přístup na portál farmáře SZIF – </a:t>
            </a:r>
            <a:r>
              <a:rPr lang="cs-CZ" dirty="0" smtClean="0">
                <a:hlinkClick r:id="rId3"/>
              </a:rPr>
              <a:t>https://www.szif.cz/irj/portal/pf/pf-uvod</a:t>
            </a:r>
            <a:endParaRPr lang="cs-CZ" dirty="0"/>
          </a:p>
          <a:p>
            <a:r>
              <a:rPr lang="cs-CZ" dirty="0"/>
              <a:t>Režim financování: </a:t>
            </a:r>
            <a:r>
              <a:rPr lang="cs-CZ" dirty="0" smtClean="0"/>
              <a:t>EX-POST</a:t>
            </a:r>
          </a:p>
          <a:p>
            <a:r>
              <a:rPr lang="cs-CZ" dirty="0" smtClean="0"/>
              <a:t>Od 5.3.2019 - Článek 20 Základní služby a obnova vesnic ve venkovských oblastech</a:t>
            </a:r>
          </a:p>
        </p:txBody>
      </p:sp>
    </p:spTree>
    <p:extLst>
      <p:ext uri="{BB962C8B-B14F-4D97-AF65-F5344CB8AC3E}">
        <p14:creationId xmlns:p14="http://schemas.microsoft.com/office/powerpoint/2010/main" val="297863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PRV 19.2.1 - Podpora provádění operací v rámci strategie komunitně vedeného místního rozvoje</a:t>
            </a:r>
            <a:endParaRPr lang="cs-CZ" dirty="0"/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4615777"/>
              </p:ext>
            </p:extLst>
          </p:nvPr>
        </p:nvGraphicFramePr>
        <p:xfrm>
          <a:off x="974785" y="1825628"/>
          <a:ext cx="10049775" cy="4681380"/>
        </p:xfrm>
        <a:graphic>
          <a:graphicData uri="http://schemas.openxmlformats.org/drawingml/2006/table">
            <a:tbl>
              <a:tblPr/>
              <a:tblGrid>
                <a:gridCol w="1069675">
                  <a:extLst>
                    <a:ext uri="{9D8B030D-6E8A-4147-A177-3AD203B41FA5}">
                      <a16:colId xmlns:a16="http://schemas.microsoft.com/office/drawing/2014/main" val="1914700331"/>
                    </a:ext>
                  </a:extLst>
                </a:gridCol>
                <a:gridCol w="4848046">
                  <a:extLst>
                    <a:ext uri="{9D8B030D-6E8A-4147-A177-3AD203B41FA5}">
                      <a16:colId xmlns:a16="http://schemas.microsoft.com/office/drawing/2014/main" val="3855939176"/>
                    </a:ext>
                  </a:extLst>
                </a:gridCol>
                <a:gridCol w="1406105">
                  <a:extLst>
                    <a:ext uri="{9D8B030D-6E8A-4147-A177-3AD203B41FA5}">
                      <a16:colId xmlns:a16="http://schemas.microsoft.com/office/drawing/2014/main" val="2545549043"/>
                    </a:ext>
                  </a:extLst>
                </a:gridCol>
                <a:gridCol w="1561381">
                  <a:extLst>
                    <a:ext uri="{9D8B030D-6E8A-4147-A177-3AD203B41FA5}">
                      <a16:colId xmlns:a16="http://schemas.microsoft.com/office/drawing/2014/main" val="2363380389"/>
                    </a:ext>
                  </a:extLst>
                </a:gridCol>
                <a:gridCol w="1164568">
                  <a:extLst>
                    <a:ext uri="{9D8B030D-6E8A-4147-A177-3AD203B41FA5}">
                      <a16:colId xmlns:a16="http://schemas.microsoft.com/office/drawing/2014/main" val="835138767"/>
                    </a:ext>
                  </a:extLst>
                </a:gridCol>
              </a:tblGrid>
              <a:tr h="294860">
                <a:tc>
                  <a:txBody>
                    <a:bodyPr/>
                    <a:lstStyle/>
                    <a:p>
                      <a:pPr algn="l"/>
                      <a:r>
                        <a:rPr lang="cs-CZ" sz="2000" b="1" dirty="0" err="1">
                          <a:effectLst/>
                        </a:rPr>
                        <a:t>Fiche</a:t>
                      </a:r>
                      <a:r>
                        <a:rPr lang="cs-CZ" sz="2000" b="1" dirty="0">
                          <a:effectLst/>
                        </a:rPr>
                        <a:t> 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000" b="1" dirty="0">
                          <a:effectLst/>
                        </a:rPr>
                        <a:t>Název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effectLst/>
                        </a:rPr>
                        <a:t>Alokace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effectLst/>
                        </a:rPr>
                        <a:t>Řešené dotace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>
                          <a:effectLst/>
                        </a:rPr>
                        <a:t>Zbývá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489269"/>
                  </a:ext>
                </a:extLst>
              </a:tr>
              <a:tr h="309963">
                <a:tc>
                  <a:txBody>
                    <a:bodyPr/>
                    <a:lstStyle/>
                    <a:p>
                      <a:r>
                        <a:rPr lang="cs-CZ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PRV1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Investice do zemědělských podniků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effectLst/>
                        </a:rPr>
                        <a:t>21,3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effectLst/>
                        </a:rPr>
                        <a:t>9,4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>
                          <a:effectLst/>
                        </a:rPr>
                        <a:t>11,9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9149594"/>
                  </a:ext>
                </a:extLst>
              </a:tr>
              <a:tr h="579505"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PRV2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8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Zpracování a uvádění na trh zemědělských produktů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8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>
                          <a:effectLst/>
                        </a:rPr>
                        <a:t>7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8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>
                          <a:effectLst/>
                        </a:rPr>
                        <a:t>1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8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>
                          <a:effectLst/>
                        </a:rPr>
                        <a:t>6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8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705424"/>
                  </a:ext>
                </a:extLst>
              </a:tr>
              <a:tr h="579505"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PRV3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Podpora investic na založení nebo rozvoj nezemědělských činností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>
                          <a:effectLst/>
                        </a:rPr>
                        <a:t>21,8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>
                          <a:effectLst/>
                        </a:rPr>
                        <a:t>7,1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>
                          <a:effectLst/>
                        </a:rPr>
                        <a:t>14,7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8345641"/>
                  </a:ext>
                </a:extLst>
              </a:tr>
              <a:tr h="294860"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PRV4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8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Neproduktivní investice v lesích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8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effectLst/>
                        </a:rPr>
                        <a:t>7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8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>
                          <a:effectLst/>
                        </a:rPr>
                        <a:t>1,2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8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>
                          <a:effectLst/>
                        </a:rPr>
                        <a:t>5,8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8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4053659"/>
                  </a:ext>
                </a:extLst>
              </a:tr>
              <a:tr h="294860"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PRV5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Sdílení zařízení a zdrojů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effectLst/>
                        </a:rPr>
                        <a:t>7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>
                          <a:effectLst/>
                        </a:rPr>
                        <a:t>0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>
                          <a:effectLst/>
                        </a:rPr>
                        <a:t>7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5712"/>
                  </a:ext>
                </a:extLst>
              </a:tr>
              <a:tr h="864150"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PRV6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8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Horizontální a vertikální spolupráce mezi účastníky krátkých dodavatelských řetězců a místních trhů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8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effectLst/>
                        </a:rPr>
                        <a:t>3,5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8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effectLst/>
                        </a:rPr>
                        <a:t>0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8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effectLst/>
                        </a:rPr>
                        <a:t>3,5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8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576660"/>
                  </a:ext>
                </a:extLst>
              </a:tr>
              <a:tr h="294860"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PRV7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Předávání znalostí a informační akce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effectLst/>
                        </a:rPr>
                        <a:t>3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effectLst/>
                        </a:rPr>
                        <a:t>0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effectLst/>
                        </a:rPr>
                        <a:t>3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205318"/>
                  </a:ext>
                </a:extLst>
              </a:tr>
              <a:tr h="294860"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PRV8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8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Spolupráce MAS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8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>
                          <a:effectLst/>
                        </a:rPr>
                        <a:t>3,4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8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effectLst/>
                        </a:rPr>
                        <a:t>0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8E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>
                          <a:effectLst/>
                        </a:rPr>
                        <a:t>3,4</a:t>
                      </a: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8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5693880"/>
                  </a:ext>
                </a:extLst>
              </a:tr>
              <a:tr h="294860">
                <a:tc>
                  <a:txBody>
                    <a:bodyPr/>
                    <a:lstStyle/>
                    <a:p>
                      <a:r>
                        <a:rPr lang="cs-CZ" sz="2000" dirty="0" smtClean="0">
                          <a:effectLst/>
                        </a:rPr>
                        <a:t>PRV9</a:t>
                      </a:r>
                      <a:endParaRPr lang="cs-CZ" sz="2000" dirty="0">
                        <a:effectLst/>
                      </a:endParaRP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8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 dirty="0" smtClean="0">
                          <a:effectLst/>
                        </a:rPr>
                        <a:t>Základní služby a obnova vesnic ve venkovských oblastech</a:t>
                      </a:r>
                      <a:endParaRPr lang="cs-CZ" sz="2000" dirty="0">
                        <a:effectLst/>
                      </a:endParaRP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8E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cs-CZ" sz="2000" dirty="0" smtClean="0">
                          <a:effectLst/>
                        </a:rPr>
                        <a:t>Nečerpané: PRV5+PRV6+PRV7+PRV8</a:t>
                      </a:r>
                    </a:p>
                    <a:p>
                      <a:pPr algn="ctr"/>
                      <a:r>
                        <a:rPr lang="cs-CZ" sz="2000" smtClean="0">
                          <a:effectLst/>
                        </a:rPr>
                        <a:t>= cca 16mil Kč</a:t>
                      </a:r>
                      <a:endParaRPr lang="cs-CZ" sz="2000" dirty="0">
                        <a:effectLst/>
                      </a:endParaRP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8E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cs-CZ" sz="2000" dirty="0">
                        <a:effectLst/>
                      </a:endParaRP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8E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cs-CZ" sz="2000" dirty="0">
                        <a:effectLst/>
                      </a:endParaRPr>
                    </a:p>
                  </a:txBody>
                  <a:tcPr marL="5469" marR="5469" marT="5469" marB="54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8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2147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155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Popis čl. 20 </a:t>
            </a:r>
            <a:r>
              <a:rPr lang="cs-CZ" dirty="0"/>
              <a:t>– PRV</a:t>
            </a:r>
            <a:br>
              <a:rPr lang="cs-CZ" dirty="0"/>
            </a:br>
            <a:r>
              <a:rPr lang="cs-CZ" dirty="0"/>
              <a:t>Základní služby a obnova vesnic ve venkovských oblastech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cs-CZ" dirty="0"/>
          </a:p>
          <a:p>
            <a:pPr marL="0" indent="0">
              <a:buNone/>
            </a:pPr>
            <a:r>
              <a:rPr lang="cs-CZ" b="1" dirty="0" smtClean="0"/>
              <a:t>a) Vymezení </a:t>
            </a:r>
            <a:r>
              <a:rPr lang="cs-CZ" b="1" dirty="0" err="1"/>
              <a:t>Fiche</a:t>
            </a:r>
            <a:r>
              <a:rPr lang="cs-CZ" b="1" dirty="0"/>
              <a:t> </a:t>
            </a:r>
            <a:endParaRPr lang="cs-CZ" dirty="0"/>
          </a:p>
          <a:p>
            <a:r>
              <a:rPr lang="cs-CZ" dirty="0" err="1"/>
              <a:t>Fiche</a:t>
            </a:r>
            <a:r>
              <a:rPr lang="cs-CZ" dirty="0"/>
              <a:t> je zaměřena na podporu základních služeb a obnovy vesnic ve venkovských oblastech. </a:t>
            </a:r>
          </a:p>
          <a:p>
            <a:r>
              <a:rPr lang="cs-CZ" i="1" dirty="0"/>
              <a:t>Podpora přispívá k naplňování Priority 6 Podpora sociálního začleňování, snižování chudoby a podpora hospodářského rozvoje ve venkovských oblastech, zejména prioritní oblasti 6B Posílení místního rozvoje ve venkovských oblastech. </a:t>
            </a:r>
            <a:endParaRPr lang="cs-CZ" dirty="0"/>
          </a:p>
          <a:p>
            <a:pPr marL="0" indent="0">
              <a:buNone/>
            </a:pPr>
            <a:r>
              <a:rPr lang="cs-CZ" b="1" dirty="0"/>
              <a:t>b) Oblasti podpory </a:t>
            </a:r>
            <a:endParaRPr lang="cs-CZ" dirty="0" smtClean="0"/>
          </a:p>
          <a:p>
            <a:r>
              <a:rPr lang="cs-CZ" dirty="0" smtClean="0"/>
              <a:t>Podpora </a:t>
            </a:r>
            <a:r>
              <a:rPr lang="cs-CZ" dirty="0"/>
              <a:t>zahrnuje investice do mateřských a základních škol nenavyšující kapacitu zařízení. </a:t>
            </a:r>
          </a:p>
          <a:p>
            <a:pPr marL="0" indent="0">
              <a:buNone/>
            </a:pPr>
            <a:r>
              <a:rPr lang="cs-CZ" b="1" dirty="0"/>
              <a:t>c) Definice žadatele/příjemce dotace </a:t>
            </a:r>
            <a:endParaRPr lang="cs-CZ" dirty="0"/>
          </a:p>
          <a:p>
            <a:r>
              <a:rPr lang="cs-CZ" dirty="0"/>
              <a:t>Obec nebo svazek obcí, příspěvková organizace zřízená obcí nebo svazkem obcí, dále školské právnické osoby vykonávající činnost škol a zapsané ve školském rejstříku, které nejsou zřízeny krajem či organizační složkou státu. </a:t>
            </a:r>
          </a:p>
        </p:txBody>
      </p:sp>
    </p:spTree>
    <p:extLst>
      <p:ext uri="{BB962C8B-B14F-4D97-AF65-F5344CB8AC3E}">
        <p14:creationId xmlns:p14="http://schemas.microsoft.com/office/powerpoint/2010/main" val="401126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Popis čl. 20 - PRV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l-PL" b="1" dirty="0" smtClean="0"/>
              <a:t>d) Druh a výše dotace, režim podpory </a:t>
            </a:r>
            <a:endParaRPr lang="cs-CZ" dirty="0" smtClean="0"/>
          </a:p>
          <a:p>
            <a:r>
              <a:rPr lang="cs-CZ" dirty="0" smtClean="0"/>
              <a:t>Podpora je poskytována jako příspěvek na vynaložené způsobilé výdaje, a to ve výši 80 % výdajů, ze kterých je stanovena dotace. </a:t>
            </a:r>
          </a:p>
          <a:p>
            <a:r>
              <a:rPr lang="cs-CZ" dirty="0" smtClean="0"/>
              <a:t>Podpora je poskytována ve dvou režimech dle typu projektu, resp. výběru </a:t>
            </a:r>
            <a:r>
              <a:rPr lang="cs-CZ" dirty="0" smtClean="0"/>
              <a:t>žadatele: </a:t>
            </a:r>
            <a:endParaRPr lang="cs-CZ" dirty="0" smtClean="0"/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Režim nezakládající veřejnou podporu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Režim </a:t>
            </a:r>
            <a:r>
              <a:rPr lang="cs-CZ" i="1" dirty="0" smtClean="0"/>
              <a:t>de </a:t>
            </a:r>
            <a:r>
              <a:rPr lang="cs-CZ" i="1" dirty="0" err="1" smtClean="0"/>
              <a:t>minimis</a:t>
            </a:r>
            <a:r>
              <a:rPr lang="cs-CZ" i="1" dirty="0" smtClean="0"/>
              <a:t> </a:t>
            </a:r>
            <a:r>
              <a:rPr lang="cs-CZ" dirty="0" smtClean="0"/>
              <a:t>– projekty musí být v souladu s Nařízením Komise (EU) č. 1407/2013 ze dne 18. prosince 2013 o použití článků 107 a 108 Smlouvy o fungování Evropské unie na podporu </a:t>
            </a:r>
            <a:r>
              <a:rPr lang="cs-CZ" i="1" dirty="0" smtClean="0"/>
              <a:t>de </a:t>
            </a:r>
            <a:r>
              <a:rPr lang="cs-CZ" i="1" dirty="0" err="1" smtClean="0"/>
              <a:t>minimis</a:t>
            </a:r>
            <a:r>
              <a:rPr lang="cs-CZ" i="1" dirty="0" smtClean="0"/>
              <a:t> </a:t>
            </a:r>
            <a:endParaRPr lang="cs-CZ" dirty="0" smtClean="0"/>
          </a:p>
          <a:p>
            <a:pPr marL="0" indent="0">
              <a:buNone/>
            </a:pPr>
            <a:r>
              <a:rPr lang="cs-CZ" b="1" dirty="0" smtClean="0"/>
              <a:t>e) Způsobilé výdaje </a:t>
            </a:r>
            <a:endParaRPr lang="cs-CZ" dirty="0" smtClean="0"/>
          </a:p>
          <a:p>
            <a:r>
              <a:rPr lang="cs-CZ" dirty="0" smtClean="0"/>
              <a:t>Dotaci lze poskytnout na následující výdaje: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rekonstrukce/rozšíření mateřské/základní školy, včetně zázemí a doprovodného stravovacího a hygienického zařízení; venkovní mobiliář a herní prvky v případě mateřské školy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pořízení technologií a dalšího vybavení mateřské/základní školy, včetně technologií a dalšího vybavení doprovodného stravovacího zařízení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doplňující výdaje jako součást projektu (úprava povrchů, výstavba odstavných ploch a parkovacích stání, výstavba přístupové cesty v areálu školy, oplocení; venkovní mobiliář a herní prvky v případě základní školy) - tvoří maximálně 30% projektu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nákup nemovitosti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4427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Popis čl. 20 - PRV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endParaRPr lang="cs-CZ" dirty="0"/>
          </a:p>
          <a:p>
            <a:pPr marL="0" indent="0">
              <a:buNone/>
            </a:pPr>
            <a:r>
              <a:rPr lang="cs-CZ" b="1" dirty="0"/>
              <a:t>g) Kritéria přijatelnosti </a:t>
            </a:r>
            <a:endParaRPr lang="cs-CZ" dirty="0"/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Výdaje </a:t>
            </a:r>
            <a:r>
              <a:rPr lang="cs-CZ" dirty="0"/>
              <a:t>jsou způsobilé pro podporu, jsou-li příslušné projekty prováděny podle plánů rozvoje obcí a vesnic ve venkovských oblastech a jejich základních služeb a jsou-li v souladu s příslušnou strategií místního rozvoje; C.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V </a:t>
            </a:r>
            <a:r>
              <a:rPr lang="cs-CZ" dirty="0"/>
              <a:t>době realizace projektu nedochází k navýšení kapacity mateřské či základní školy uvedené ve školském rejstříku (podmínka platí od podání Žádosti o dotaci na MAS do podání Žádosti o platbu na MAS); C.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V </a:t>
            </a:r>
            <a:r>
              <a:rPr lang="cs-CZ" dirty="0"/>
              <a:t>rámci projektu týkajícího se základní školy lze podpořit pouze kmenové učebny80, dále sborovny, kabinety nesloužící pro odborné předměty, školní knihovny, technické místnosti, družiny a jídelny včetně souvisejícího zázemí a souvisejících úprav budovy školy; C.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Nebudou </a:t>
            </a:r>
            <a:r>
              <a:rPr lang="cs-CZ" dirty="0"/>
              <a:t>podporovány aktivity ve školách zřízených dle §16 odst. 9 zákona č. 561/2004 Sb., o předškolním, základním, středním, vyšším odborném a jiném vzdělávání (školský zákon), ve znění pozdějších předpisů, a ve školách zřízených při zařízeních pro výkon ústavní a ochranné výchovy, C.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V </a:t>
            </a:r>
            <a:r>
              <a:rPr lang="cs-CZ" dirty="0"/>
              <a:t>případě, že mateřská/základní škola není zřízena obcí nebo svazkem obcí, případně příspěvkovou organizací těchto subjektů, je podpora poskytována pouze v režimu </a:t>
            </a:r>
            <a:r>
              <a:rPr lang="cs-CZ" i="1" dirty="0"/>
              <a:t>de </a:t>
            </a:r>
            <a:r>
              <a:rPr lang="cs-CZ" i="1" dirty="0" err="1"/>
              <a:t>minimis</a:t>
            </a:r>
            <a:r>
              <a:rPr lang="cs-CZ" dirty="0"/>
              <a:t>, D jinak C. </a:t>
            </a:r>
          </a:p>
        </p:txBody>
      </p:sp>
    </p:spTree>
    <p:extLst>
      <p:ext uri="{BB962C8B-B14F-4D97-AF65-F5344CB8AC3E}">
        <p14:creationId xmlns:p14="http://schemas.microsoft.com/office/powerpoint/2010/main" val="222858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Popis čl. 20 - PRV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endParaRPr lang="cs-CZ" dirty="0"/>
          </a:p>
          <a:p>
            <a:pPr marL="0" indent="0">
              <a:buNone/>
            </a:pPr>
            <a:r>
              <a:rPr lang="cs-CZ" b="1" dirty="0"/>
              <a:t>h) Další podmínky společné pro oba režimy </a:t>
            </a:r>
            <a:endParaRPr lang="cs-CZ" dirty="0"/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Přípustné </a:t>
            </a:r>
            <a:r>
              <a:rPr lang="cs-CZ" dirty="0"/>
              <a:t>způsoby uspořádání právních vztahů k nemovitostem, na kterých jsou realizovány stavební výdaje, jsou: vlastnictví, spoluvlastnictví s min. 50% spoluvlastnickým podílem, věcné břemeno a právo stavby.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Přípustné </a:t>
            </a:r>
            <a:r>
              <a:rPr lang="cs-CZ" dirty="0"/>
              <a:t>způsoby uspořádání právních vztahů k nemovitostem, do kterých budou umístěny podpořené technologie nebo vybavení, jsou: vlastnictví, spoluvlastnictví s min. 50% spoluvlastnickým podílem, nájem, věcné břemeno a právo stavby.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Podpora </a:t>
            </a:r>
            <a:r>
              <a:rPr lang="cs-CZ" dirty="0"/>
              <a:t>je poskytována mateřské/základní škole zřizované obcemi nebo svazky obcí či dalšími subjekty dle definice žadatele/příjemce dotace v souladu se zákonem č. 561/2004 Sb., o předškolním, základním, středním, vyšším odborném a jiném vzdělávání (školský zákon), ve znění pozdějších předpisů; C.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Projekt </a:t>
            </a:r>
            <a:r>
              <a:rPr lang="cs-CZ" dirty="0"/>
              <a:t>je v souladu s Místním akčním plánem vzdělávání; D jinak C.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Nezpůsobilými </a:t>
            </a:r>
            <a:r>
              <a:rPr lang="cs-CZ" dirty="0"/>
              <a:t>výdaji jsou úpravy prostor sloužících pro sportovní aktivity, tj. sportoviště a zařízení pro sport; K.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Nezpůsobilými </a:t>
            </a:r>
            <a:r>
              <a:rPr lang="cs-CZ" dirty="0"/>
              <a:t>výdaji jsou kotle na uhlí, včetně kombinovaných (uhlí/biomasa), kotle na zemní plyn, tepelná čerpadla, systémy nuceného větrání s rekuperací odpadního tepla a instalace solárně-termických kolektorů; K.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Nebudou </a:t>
            </a:r>
            <a:r>
              <a:rPr lang="cs-CZ" dirty="0"/>
              <a:t>podporovány projekty, u kterých způsobilé výdaje na stavební a technologické úpravy opláštění budovy přesahují výši 200 000 Kč; D jinak K </a:t>
            </a:r>
          </a:p>
        </p:txBody>
      </p:sp>
    </p:spTree>
    <p:extLst>
      <p:ext uri="{BB962C8B-B14F-4D97-AF65-F5344CB8AC3E}">
        <p14:creationId xmlns:p14="http://schemas.microsoft.com/office/powerpoint/2010/main" val="296696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Popis čl. 20 - PRV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b="1" dirty="0" smtClean="0"/>
              <a:t>i</a:t>
            </a:r>
            <a:r>
              <a:rPr lang="cs-CZ" b="1" dirty="0"/>
              <a:t>) Další podmínky platné pro režim nezakládající veřejnou podporu </a:t>
            </a:r>
            <a:endParaRPr lang="cs-CZ" dirty="0"/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Projekt </a:t>
            </a:r>
            <a:r>
              <a:rPr lang="cs-CZ" dirty="0"/>
              <a:t>nesmí zakládat veřejnou podporu dle čl. 107 odst. 1 SFEU (viz kapitola 1, písmeno mm)); C.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Předmět </a:t>
            </a:r>
            <a:r>
              <a:rPr lang="cs-CZ" dirty="0"/>
              <a:t>dotace musí být budován ve veřejném zájmu a v rámci lhůty vázanosti projektu na účel nesmí být ekonomicky využíván, např. předmět dotace nesmí být pronajímán; C.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Podpora </a:t>
            </a:r>
            <a:r>
              <a:rPr lang="cs-CZ" dirty="0"/>
              <a:t>je poskytována mateřské/základní škole zejména na její hlavní činnost. Podpořené stavby mohou být využity na vedlejší, hospodářskou činnost, pokud tato činnost nepřesáhne 20 % celkové využívané kapacity podpořené infrastruktury; B.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V </a:t>
            </a:r>
            <a:r>
              <a:rPr lang="cs-CZ" dirty="0"/>
              <a:t>případě, že se předmět dotace týká stravovacího zařízení, musí toto zařízení sloužit pouze pro potřeby mateřské školy/základní školy splňující výše uvedenou podmínku, s tím, že stravování veřejnosti v podpořených objektech není možné; C. 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3395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/>
            </a:r>
            <a:br>
              <a:rPr lang="cs-CZ" dirty="0"/>
            </a:br>
            <a:r>
              <a:rPr lang="cs-CZ" dirty="0"/>
              <a:t> Podpora komunitního života na venkově </a:t>
            </a:r>
            <a:r>
              <a:rPr lang="cs-CZ" dirty="0" smtClean="0"/>
              <a:t>ÚK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11" y="2748235"/>
            <a:ext cx="1595200" cy="1625808"/>
          </a:xfrm>
        </p:spPr>
      </p:pic>
      <p:sp>
        <p:nvSpPr>
          <p:cNvPr id="6" name="Zástupný symbol pro obsah 2"/>
          <p:cNvSpPr txBox="1">
            <a:spLocks/>
          </p:cNvSpPr>
          <p:nvPr/>
        </p:nvSpPr>
        <p:spPr>
          <a:xfrm>
            <a:off x="3597214" y="1825625"/>
            <a:ext cx="77565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Vyhlašovatelem programu </a:t>
            </a:r>
            <a:r>
              <a:rPr lang="cs-CZ" b="1" dirty="0"/>
              <a:t>Podpora komunitního života na venkově </a:t>
            </a:r>
            <a:r>
              <a:rPr lang="cs-CZ" i="1" dirty="0"/>
              <a:t>(dále jen „Program“) </a:t>
            </a:r>
            <a:r>
              <a:rPr lang="cs-CZ" dirty="0"/>
              <a:t>je Ústecký kraj se sídlem Velká Hradební 3118/48, 400 02 Ústí nad Labem, který je současně poskytovatelem dotace </a:t>
            </a:r>
            <a:r>
              <a:rPr lang="cs-CZ" i="1" dirty="0"/>
              <a:t>(dále jen „Poskytovatel“)</a:t>
            </a:r>
            <a:r>
              <a:rPr lang="cs-CZ" dirty="0"/>
              <a:t>. </a:t>
            </a:r>
            <a:endParaRPr lang="cs-CZ" dirty="0" smtClean="0"/>
          </a:p>
          <a:p>
            <a:r>
              <a:rPr lang="cs-CZ" i="1" dirty="0"/>
              <a:t>Pro rok 2019 bude Program vyhlášen jako pilotní. Po projednání a vyhodnocení monitorovacích ukazatelů a dopadů Programu bude poté rozhodnuto o ne/zařazení programu do skupiny stálých dotačních titulů Ústeckého kraje. Monitorovacím ukazatelem Programu je počet podpořených akcí. </a:t>
            </a:r>
            <a:endParaRPr lang="cs-CZ" dirty="0"/>
          </a:p>
          <a:p>
            <a:r>
              <a:rPr lang="cs-CZ" i="1" dirty="0"/>
              <a:t>Venkov = pro potřeby dotačního programu se jedná o území místní akční skupiny.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5508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Podpora </a:t>
            </a:r>
            <a:r>
              <a:rPr lang="cs-CZ" dirty="0"/>
              <a:t>komunitního života na venkově </a:t>
            </a:r>
            <a:r>
              <a:rPr lang="cs-CZ" dirty="0" smtClean="0"/>
              <a:t>ÚK</a:t>
            </a:r>
            <a:br>
              <a:rPr lang="cs-CZ" dirty="0" smtClean="0"/>
            </a:br>
            <a:r>
              <a:rPr lang="cs-CZ" dirty="0" smtClean="0"/>
              <a:t>Podporované aktivity</a:t>
            </a:r>
            <a:endParaRPr lang="cs-CZ" dirty="0"/>
          </a:p>
        </p:txBody>
      </p:sp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endParaRPr lang="cs-CZ" dirty="0"/>
          </a:p>
          <a:p>
            <a:r>
              <a:rPr lang="cs-CZ" dirty="0" smtClean="0"/>
              <a:t>Zaměřených </a:t>
            </a:r>
            <a:r>
              <a:rPr lang="cs-CZ" dirty="0"/>
              <a:t>na spolkovou činnost v území (např. na předávání znalostí, informační akce, aktivizaci místního potenciálu, aktivity spolku). </a:t>
            </a:r>
          </a:p>
          <a:p>
            <a:r>
              <a:rPr lang="cs-CZ" dirty="0" smtClean="0"/>
              <a:t>Zaměřených </a:t>
            </a:r>
            <a:r>
              <a:rPr lang="cs-CZ" dirty="0"/>
              <a:t>na drobný komunitní život v území (např. na společenské, sportovní, kulturní akce). </a:t>
            </a:r>
          </a:p>
          <a:p>
            <a:r>
              <a:rPr lang="cs-CZ" dirty="0" smtClean="0"/>
              <a:t>Zaměřených </a:t>
            </a:r>
            <a:r>
              <a:rPr lang="cs-CZ" dirty="0"/>
              <a:t>na obnovu a údržbu občanské vybavenosti, veřejného prostoru, sportovních zařízení v dotačním území. </a:t>
            </a: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Nelze </a:t>
            </a:r>
            <a:r>
              <a:rPr lang="cs-CZ" dirty="0"/>
              <a:t>podporovat udržování již dříve realizovaných projektů.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042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Podpora </a:t>
            </a:r>
            <a:r>
              <a:rPr lang="cs-CZ" dirty="0"/>
              <a:t>komunitního života na venkově </a:t>
            </a:r>
            <a:r>
              <a:rPr lang="cs-CZ" dirty="0" smtClean="0"/>
              <a:t>ÚK</a:t>
            </a:r>
            <a:endParaRPr lang="cs-CZ" dirty="0"/>
          </a:p>
        </p:txBody>
      </p:sp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Finanční rámce pro jednotlivé oblasti podpory: </a:t>
            </a:r>
          </a:p>
          <a:p>
            <a:r>
              <a:rPr lang="cs-CZ" dirty="0" smtClean="0"/>
              <a:t>Na </a:t>
            </a:r>
            <a:r>
              <a:rPr lang="cs-CZ" dirty="0"/>
              <a:t>realizaci projektů zaměřených na spolkovou činnost v území nebo na drobný komunitní život v území tvoří vlastní náklady žadatele minimálně 15% z celkových způsobilých výdajů projektu. </a:t>
            </a:r>
          </a:p>
          <a:p>
            <a:r>
              <a:rPr lang="cs-CZ" dirty="0" smtClean="0"/>
              <a:t>Na </a:t>
            </a:r>
            <a:r>
              <a:rPr lang="cs-CZ" dirty="0"/>
              <a:t>realizaci projektů zaměřených na obnovu a údržbu občanské vybavenosti, veřejného prostoru, sportovních zařízení může být přidělená dotace využita v maximální výši 50% na obnovu a 50% na vlastní realizaci projektu. </a:t>
            </a:r>
          </a:p>
        </p:txBody>
      </p:sp>
    </p:spTree>
    <p:extLst>
      <p:ext uri="{BB962C8B-B14F-4D97-AF65-F5344CB8AC3E}">
        <p14:creationId xmlns:p14="http://schemas.microsoft.com/office/powerpoint/2010/main" val="399506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Podpora </a:t>
            </a:r>
            <a:r>
              <a:rPr lang="cs-CZ" dirty="0"/>
              <a:t>komunitního života na venkově </a:t>
            </a:r>
            <a:r>
              <a:rPr lang="cs-CZ" dirty="0" smtClean="0"/>
              <a:t>ÚK</a:t>
            </a:r>
            <a:br>
              <a:rPr lang="cs-CZ" dirty="0" smtClean="0"/>
            </a:br>
            <a:r>
              <a:rPr lang="cs-CZ" dirty="0" smtClean="0"/>
              <a:t>Podmínky</a:t>
            </a:r>
            <a:endParaRPr lang="cs-CZ" dirty="0"/>
          </a:p>
        </p:txBody>
      </p:sp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Výše dotace: 80%</a:t>
            </a:r>
          </a:p>
          <a:p>
            <a:r>
              <a:rPr lang="cs-CZ" dirty="0" smtClean="0"/>
              <a:t>Financování: Ex-Post</a:t>
            </a:r>
            <a:endParaRPr lang="cs-CZ" dirty="0"/>
          </a:p>
          <a:p>
            <a:r>
              <a:rPr lang="cs-CZ" b="1" dirty="0" smtClean="0"/>
              <a:t>Podmínky – zatím v přípravě</a:t>
            </a:r>
            <a:r>
              <a:rPr lang="cs-CZ" dirty="0" smtClean="0"/>
              <a:t> – máme zájem o pomoc s nastavením!</a:t>
            </a:r>
          </a:p>
          <a:p>
            <a:r>
              <a:rPr lang="cs-CZ" dirty="0" smtClean="0"/>
              <a:t>Dotace – 5.000-30.000,- … ??</a:t>
            </a:r>
          </a:p>
          <a:p>
            <a:r>
              <a:rPr lang="cs-CZ" dirty="0" smtClean="0"/>
              <a:t>Realizace – 1.3-31.12.2019</a:t>
            </a:r>
          </a:p>
          <a:p>
            <a:r>
              <a:rPr lang="cs-CZ" dirty="0" smtClean="0"/>
              <a:t>Vyúčtování – </a:t>
            </a:r>
            <a:r>
              <a:rPr lang="cs-CZ" dirty="0" smtClean="0"/>
              <a:t>max. 15.1.2019</a:t>
            </a:r>
            <a:endParaRPr lang="cs-CZ" dirty="0" smtClean="0"/>
          </a:p>
          <a:p>
            <a:r>
              <a:rPr lang="cs-CZ" dirty="0" smtClean="0"/>
              <a:t>Neuznatelné náklady:</a:t>
            </a:r>
          </a:p>
          <a:p>
            <a:pPr lvl="1"/>
            <a:r>
              <a:rPr lang="cs-CZ" dirty="0" smtClean="0"/>
              <a:t>Občerstvení</a:t>
            </a:r>
            <a:r>
              <a:rPr lang="cs-CZ" dirty="0" smtClean="0"/>
              <a:t>? (limit </a:t>
            </a:r>
            <a:r>
              <a:rPr lang="cs-CZ" dirty="0" err="1" smtClean="0"/>
              <a:t>xy</a:t>
            </a:r>
            <a:r>
              <a:rPr lang="cs-CZ" dirty="0" smtClean="0"/>
              <a:t>% z projektu)</a:t>
            </a:r>
            <a:endParaRPr lang="cs-CZ" dirty="0" smtClean="0"/>
          </a:p>
          <a:p>
            <a:pPr lvl="1"/>
            <a:r>
              <a:rPr lang="cs-CZ" dirty="0" smtClean="0"/>
              <a:t>Investice (tj. nad 40.000)</a:t>
            </a:r>
          </a:p>
          <a:p>
            <a:pPr lvl="1"/>
            <a:r>
              <a:rPr lang="cs-CZ" dirty="0" smtClean="0"/>
              <a:t>Podnikatelská činnost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4822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Podpora </a:t>
            </a:r>
            <a:r>
              <a:rPr lang="cs-CZ" dirty="0"/>
              <a:t>komunitního života na venkově </a:t>
            </a:r>
            <a:r>
              <a:rPr lang="cs-CZ" dirty="0" smtClean="0"/>
              <a:t>ÚK</a:t>
            </a:r>
            <a:br>
              <a:rPr lang="cs-CZ" dirty="0" smtClean="0"/>
            </a:br>
            <a:endParaRPr lang="cs-CZ" dirty="0"/>
          </a:p>
        </p:txBody>
      </p:sp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Preferenční kritéria: </a:t>
            </a:r>
            <a:endParaRPr lang="cs-CZ" dirty="0"/>
          </a:p>
          <a:p>
            <a:r>
              <a:rPr lang="cs-CZ" dirty="0" smtClean="0"/>
              <a:t>Zapojení komunity</a:t>
            </a:r>
          </a:p>
          <a:p>
            <a:r>
              <a:rPr lang="cs-CZ" dirty="0" smtClean="0"/>
              <a:t>Velikost požadované dotace</a:t>
            </a:r>
          </a:p>
          <a:p>
            <a:endParaRPr lang="cs-CZ" dirty="0" smtClean="0"/>
          </a:p>
          <a:p>
            <a:r>
              <a:rPr lang="cs-CZ" dirty="0" smtClean="0"/>
              <a:t>Velikost sídla v místě realizace .. ?? </a:t>
            </a:r>
            <a:r>
              <a:rPr lang="cs-CZ" dirty="0" smtClean="0"/>
              <a:t>(! projekty </a:t>
            </a:r>
            <a:r>
              <a:rPr lang="cs-CZ" dirty="0" smtClean="0"/>
              <a:t>s plošným dosahem)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1677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1435</Words>
  <Application>Microsoft Office PowerPoint</Application>
  <PresentationFormat>Širokoúhlá obrazovka</PresentationFormat>
  <Paragraphs>137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Motiv Office</vt:lpstr>
      <vt:lpstr>PS Financování MAP Podbořansko-Žatecko</vt:lpstr>
      <vt:lpstr>PRV 19.2.1 - Podpora provádění operací v rámci strategie komunitně vedeného místního rozvoje</vt:lpstr>
      <vt:lpstr>PRV 19.2.1 - Podpora provádění operací v rámci strategie komunitně vedeného místního rozvoje</vt:lpstr>
      <vt:lpstr>PRV 19.2.1 - Podpora provádění operací v rámci strategie komunitně vedeného místního rozvoje</vt:lpstr>
      <vt:lpstr>Popis čl. 20 – PRV Základní služby a obnova vesnic ve venkovských oblastech</vt:lpstr>
      <vt:lpstr>Popis čl. 20 - PRV</vt:lpstr>
      <vt:lpstr>Popis čl. 20 - PRV</vt:lpstr>
      <vt:lpstr>Popis čl. 20 - PRV</vt:lpstr>
      <vt:lpstr>Popis čl. 20 - PRV</vt:lpstr>
      <vt:lpstr>  Podpora komunitního života na venkově ÚK</vt:lpstr>
      <vt:lpstr> Podpora komunitního života na venkově ÚK Podporované aktivity</vt:lpstr>
      <vt:lpstr> Podpora komunitního života na venkově ÚK</vt:lpstr>
      <vt:lpstr> Podpora komunitního života na venkově ÚK Podmínky</vt:lpstr>
      <vt:lpstr> Podpora komunitního života na venkově ÚK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 Financování MAP Podbořansko-Žatecko</dc:title>
  <dc:creator>Josef Ryšavý</dc:creator>
  <cp:lastModifiedBy>Josef Ryšavý</cp:lastModifiedBy>
  <cp:revision>20</cp:revision>
  <dcterms:created xsi:type="dcterms:W3CDTF">2019-03-07T12:51:00Z</dcterms:created>
  <dcterms:modified xsi:type="dcterms:W3CDTF">2019-03-08T08:10:25Z</dcterms:modified>
</cp:coreProperties>
</file>