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62" r:id="rId4"/>
    <p:sldId id="272" r:id="rId5"/>
    <p:sldId id="270" r:id="rId6"/>
    <p:sldId id="266" r:id="rId7"/>
    <p:sldId id="259" r:id="rId8"/>
    <p:sldId id="273" r:id="rId9"/>
    <p:sldId id="274" r:id="rId10"/>
    <p:sldId id="275" r:id="rId11"/>
    <p:sldId id="26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pauerova" initials="N" lastIdx="1" clrIdx="0">
    <p:extLst>
      <p:ext uri="{19B8F6BF-5375-455C-9EA6-DF929625EA0E}">
        <p15:presenceInfo xmlns:p15="http://schemas.microsoft.com/office/powerpoint/2012/main" userId="Nipauerov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03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http://www.vladar.cz/soubory/logo_hp_uk.pn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ladar.cz/" TargetMode="External"/><Relationship Id="rId7" Type="http://schemas.openxmlformats.org/officeDocument/2006/relationships/image" Target="../media/image3.jpeg"/><Relationship Id="rId2" Type="http://schemas.openxmlformats.org/officeDocument/2006/relationships/hyperlink" Target="mailto:andrea.nipauerova@vladar.cz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vladar.cz/soubory/logo_hp_uk.png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73087" y="1608140"/>
            <a:ext cx="7766936" cy="943610"/>
          </a:xfrm>
        </p:spPr>
        <p:txBody>
          <a:bodyPr anchor="ctr"/>
          <a:lstStyle/>
          <a:p>
            <a:pPr algn="ctr"/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 Vladař o.p.s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06483" y="2770919"/>
            <a:ext cx="7766936" cy="2924302"/>
          </a:xfrm>
        </p:spPr>
        <p:txBody>
          <a:bodyPr anchor="ctr">
            <a:normAutofit/>
          </a:bodyPr>
          <a:lstStyle/>
          <a:p>
            <a:pPr algn="ctr">
              <a:spcBef>
                <a:spcPts val="0"/>
              </a:spcBef>
            </a:pPr>
            <a:r>
              <a:rPr lang="cs-CZ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Pracovní skupina Finance v rámci projektu MAP 2 Podbořansko - Žatecko</a:t>
            </a:r>
          </a:p>
          <a:p>
            <a:pPr algn="ctr">
              <a:spcBef>
                <a:spcPts val="0"/>
              </a:spcBef>
            </a:pPr>
            <a:endParaRPr lang="cs-CZ" b="1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cs-CZ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Místo konání: zasedací místnost na radnici města Žatce</a:t>
            </a:r>
          </a:p>
          <a:p>
            <a:pPr algn="ctr">
              <a:spcBef>
                <a:spcPts val="0"/>
              </a:spcBef>
            </a:pPr>
            <a:r>
              <a:rPr lang="cs-CZ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3. 2019, od 15.30 hod.</a:t>
            </a:r>
            <a:endParaRPr lang="cs-CZ" b="1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</a:pPr>
            <a:endParaRPr lang="cs-CZ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cs-CZ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Přehled </a:t>
            </a:r>
            <a:r>
              <a:rPr lang="cs-CZ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podaných a hodnocených žádostí o podporu v operačním programu IROP</a:t>
            </a:r>
          </a:p>
          <a:p>
            <a:pPr algn="ctr"/>
            <a:r>
              <a:rPr lang="cs-CZ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období </a:t>
            </a:r>
            <a:r>
              <a:rPr lang="cs-CZ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prosinec 2017 až listopad </a:t>
            </a:r>
            <a:r>
              <a:rPr lang="cs-CZ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  <a:endParaRPr lang="cs-CZ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1" descr="C:\Users\jrysavy\Desktop\_stara_plocha\vladar logo velké bez pozadí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206" y="126811"/>
            <a:ext cx="1266698" cy="1153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ázek 4" descr="http://www.vladar.cz/soubory/logo_hp_uk.png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136" y="6095365"/>
            <a:ext cx="560705" cy="581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1" descr="IROP_CZ_RO_B_C RGB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66" y="5914390"/>
            <a:ext cx="5760720" cy="9436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2167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343852" y="1936854"/>
            <a:ext cx="7766936" cy="3979313"/>
          </a:xfrm>
        </p:spPr>
        <p:txBody>
          <a:bodyPr anchor="ctr"/>
          <a:lstStyle/>
          <a:p>
            <a:pPr algn="ctr"/>
            <a:r>
              <a:rPr lang="cs-CZ" sz="28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Čerpané finance z evropských fondů:</a:t>
            </a:r>
            <a:r>
              <a:rPr lang="cs-C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1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5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(čerpání CZV = 95% příspěvek EU + 5% spoluúčast žadatele)</a:t>
            </a:r>
            <a:br>
              <a:rPr lang="cs-CZ" sz="15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1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5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60 930 </a:t>
            </a:r>
            <a:r>
              <a:rPr lang="cs-CZ" sz="5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762,84 Kč</a:t>
            </a:r>
            <a:r>
              <a:rPr lang="cs-CZ" sz="45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45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3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toho </a:t>
            </a:r>
            <a:r>
              <a:rPr lang="cs-CZ" sz="3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5</a:t>
            </a:r>
            <a:r>
              <a:rPr lang="cs-CZ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5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38 217 400,34 Kč</a:t>
            </a:r>
            <a:r>
              <a:rPr lang="cs-CZ" sz="35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35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Žádosti v procesu hodnocení:</a:t>
            </a:r>
            <a:r>
              <a:rPr lang="cs-CZ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3 500 000,00 Kč</a:t>
            </a:r>
            <a:endParaRPr lang="cs-CZ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1" descr="C:\Users\jrysavy\Desktop\_stara_plocha\vladar logo velké bez pozadí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979" y="173736"/>
            <a:ext cx="1266698" cy="1153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5403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6573" y="224489"/>
            <a:ext cx="8260373" cy="6409022"/>
          </a:xfrm>
        </p:spPr>
        <p:txBody>
          <a:bodyPr anchor="ctr"/>
          <a:lstStyle/>
          <a:p>
            <a:pPr algn="ctr">
              <a:spcBef>
                <a:spcPts val="0"/>
              </a:spcBef>
            </a:pPr>
            <a:r>
              <a:rPr lang="cs-CZ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Podpořené projekty v rámci </a:t>
            </a:r>
            <a:r>
              <a:rPr lang="cs-CZ" sz="2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fiche</a:t>
            </a:r>
            <a:r>
              <a:rPr lang="cs-CZ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IROP 5</a:t>
            </a:r>
            <a:br>
              <a:rPr lang="cs-CZ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aktivity: Základní školy, Neformální vzdělávání dětí a mládeže</a:t>
            </a:r>
            <a:br>
              <a:rPr lang="cs-CZ" sz="20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robotické centrum, zájmové kroužky</a:t>
            </a:r>
            <a:br>
              <a:rPr lang="cs-C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vzdělávání </a:t>
            </a:r>
            <a:r>
              <a:rPr lang="cs-CZ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dětí a mládeže, zaměření i na lepší se uplatnění na trhu </a:t>
            </a:r>
            <a:r>
              <a:rPr lang="cs-CZ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práce</a:t>
            </a:r>
            <a:br>
              <a:rPr lang="cs-CZ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odborná učebna pracovních dílen</a:t>
            </a:r>
            <a:br>
              <a:rPr lang="cs-C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zaměřena </a:t>
            </a:r>
            <a:r>
              <a:rPr lang="cs-CZ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výuku řemeslných a technických </a:t>
            </a:r>
            <a:r>
              <a:rPr lang="cs-CZ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oborů</a:t>
            </a:r>
            <a:br>
              <a:rPr lang="cs-CZ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cs-CZ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odborných přírodovědných učeben</a:t>
            </a:r>
            <a:r>
              <a:rPr lang="cs-CZ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výuka </a:t>
            </a:r>
            <a:r>
              <a:rPr lang="cs-CZ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předmětů </a:t>
            </a:r>
            <a:r>
              <a:rPr lang="cs-CZ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Chemie, Fyziky, Matematiky, Přírodopisu, Ekologie,</a:t>
            </a:r>
            <a:br>
              <a:rPr lang="cs-CZ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Prvouka</a:t>
            </a:r>
            <a:r>
              <a:rPr lang="cs-CZ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Člověk a jeho svět, Biologie, s vazbou na digitální </a:t>
            </a:r>
            <a:r>
              <a:rPr lang="cs-CZ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technologie</a:t>
            </a:r>
            <a:br>
              <a:rPr lang="cs-CZ" sz="1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cs-CZ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odborných jazykových učeben</a:t>
            </a:r>
            <a:br>
              <a:rPr lang="cs-C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zaměřených </a:t>
            </a:r>
            <a:r>
              <a:rPr lang="cs-CZ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výuku cizích jazyků a digitálních </a:t>
            </a:r>
            <a:r>
              <a:rPr lang="cs-CZ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technologií</a:t>
            </a:r>
            <a:endParaRPr lang="cs-CZ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6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6573" y="224489"/>
            <a:ext cx="8260373" cy="6409022"/>
          </a:xfrm>
        </p:spPr>
        <p:txBody>
          <a:bodyPr anchor="ctr"/>
          <a:lstStyle/>
          <a:p>
            <a:pPr algn="l">
              <a:spcBef>
                <a:spcPts val="0"/>
              </a:spcBef>
            </a:pPr>
            <a:r>
              <a:rPr lang="cs-CZ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cs-CZ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ŽATECKO</a:t>
            </a:r>
            <a:r>
              <a:rPr lang="cs-CZ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cs-CZ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11.750.007,21</a:t>
            </a:r>
            <a:r>
              <a:rPr lang="cs-CZ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Žatec</a:t>
            </a:r>
            <a:r>
              <a:rPr lang="cs-CZ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robotické centrum a zájmové kroužky, přírodovědná a jazyková učebna na 1. ZŠ a 3. ZŠ, sociální podnik</a:t>
            </a: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cs-CZ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PODBOŘANSKO</a:t>
            </a:r>
            <a:r>
              <a:rPr lang="cs-CZ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3.511.230,00</a:t>
            </a:r>
            <a:r>
              <a:rPr lang="cs-C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Vroutek</a:t>
            </a:r>
            <a:r>
              <a:rPr lang="cs-CZ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odborná jazyková učebna ZŠ</a:t>
            </a:r>
            <a:r>
              <a:rPr lang="cs-CZ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Lubenec</a:t>
            </a:r>
            <a:r>
              <a:rPr lang="cs-CZ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odborná přírodovědná učebna ZŠ</a:t>
            </a:r>
            <a:br>
              <a:rPr lang="cs-CZ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cs-CZ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KADAŇSKO</a:t>
            </a:r>
            <a:r>
              <a:rPr lang="cs-CZ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cs-CZ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19.373.549,17</a:t>
            </a:r>
            <a:r>
              <a:rPr lang="cs-CZ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Kadaň</a:t>
            </a:r>
            <a:r>
              <a:rPr lang="cs-CZ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odborné přírodovědné, jazykové, polytechnické (školní dílny) učebny 1. ZŠ, 2. ZŠ a 3. </a:t>
            </a:r>
            <a:r>
              <a:rPr lang="cs-CZ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ZŠ</a:t>
            </a:r>
            <a:br>
              <a:rPr lang="cs-CZ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Radonice</a:t>
            </a:r>
            <a:r>
              <a:rPr lang="cs-CZ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cs-CZ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odborná přírodovědná učebna</a:t>
            </a:r>
            <a:r>
              <a:rPr lang="cs-CZ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cs-CZ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LOUNSKO</a:t>
            </a:r>
            <a:r>
              <a:rPr lang="cs-CZ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cs-CZ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2.710.200,96</a:t>
            </a:r>
            <a:r>
              <a:rPr 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Lenešice</a:t>
            </a:r>
            <a:r>
              <a:rPr lang="cs-CZ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odborná jazyková učebna </a:t>
            </a:r>
            <a:r>
              <a:rPr lang="cs-CZ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ZŠ</a:t>
            </a:r>
            <a:endParaRPr lang="cs-CZ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240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8F5146C8-FFA1-462C-8A68-E546DE66D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27" y="2245204"/>
            <a:ext cx="7766936" cy="3435329"/>
          </a:xfrm>
        </p:spPr>
        <p:txBody>
          <a:bodyPr anchor="ctr"/>
          <a:lstStyle/>
          <a:p>
            <a:pPr algn="ctr"/>
            <a:r>
              <a:rPr lang="cs-CZ" sz="28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ZBÝVAJÍCÍ ALOKACE pro další výzvy</a:t>
            </a:r>
            <a:r>
              <a:rPr lang="cs-C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5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15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(pouze 95% příspěvek EU, bez spoluúčasti 5%)</a:t>
            </a:r>
            <a:r>
              <a:rPr lang="cs-C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6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49 200 775,35 Kč</a:t>
            </a:r>
            <a:br>
              <a:rPr lang="cs-CZ" sz="6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5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</a:t>
            </a:r>
            <a:r>
              <a:rPr lang="cs-CZ" sz="15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CZV = </a:t>
            </a:r>
            <a:r>
              <a:rPr lang="cs-CZ" sz="15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51.790.289,84 </a:t>
            </a:r>
            <a:r>
              <a:rPr lang="cs-CZ" sz="15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Kč</a:t>
            </a:r>
            <a:r>
              <a:rPr lang="cs-CZ" sz="15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95% EU </a:t>
            </a:r>
            <a:r>
              <a:rPr lang="cs-CZ" sz="15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+ 5% spoluúčast)</a:t>
            </a:r>
            <a:br>
              <a:rPr lang="cs-CZ" sz="15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5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15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toho pro </a:t>
            </a:r>
            <a:r>
              <a:rPr lang="cs-CZ" sz="5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5</a:t>
            </a:r>
            <a:r>
              <a:rPr lang="cs-CZ" sz="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5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18 903 469,72 </a:t>
            </a:r>
            <a:r>
              <a:rPr lang="cs-CZ" sz="5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Kč</a:t>
            </a:r>
            <a:r>
              <a:rPr lang="cs-CZ" sz="105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105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15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1" descr="C:\Users\jrysavy\Desktop\_stara_plocha\vladar logo velké bez pozadí.gif">
            <a:extLst>
              <a:ext uri="{FF2B5EF4-FFF2-40B4-BE49-F238E27FC236}">
                <a16:creationId xmlns:a16="http://schemas.microsoft.com/office/drawing/2014/main" id="{EDFF0BE4-3367-41E7-94AE-496564CE36D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998" y="99379"/>
            <a:ext cx="1266698" cy="1153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6060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540" y="1941341"/>
            <a:ext cx="11932920" cy="4477044"/>
          </a:xfrm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 </a:t>
            </a: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NEFORMÁLNÍ </a:t>
            </a:r>
            <a:r>
              <a:rPr lang="cs-CZ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VZDĚLÁVÁNÍ</a:t>
            </a:r>
          </a:p>
          <a:p>
            <a:pPr marL="0" indent="0" algn="ctr">
              <a:spcBef>
                <a:spcPts val="0"/>
              </a:spcBef>
              <a:buNone/>
            </a:pPr>
            <a:endParaRPr lang="cs-CZ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</a:t>
            </a: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žádostí				</a:t>
            </a:r>
            <a:r>
              <a:rPr lang="cs-CZ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	</a:t>
            </a:r>
            <a: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Město Žatec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cs-CZ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celková alokace čerpání	</a:t>
            </a:r>
            <a:r>
              <a:rPr lang="cs-CZ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6.000.000,00 Kč (CZV)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zaměření žádostí			Regionální technologické centrum robotiky s vazbou na klíčové kompetence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přírodní vědy, technické a řemeslné obory a práce s digitálními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technologiemi ve vazbě na budoucí uplatnění na trhu práce</a:t>
            </a:r>
          </a:p>
          <a:p>
            <a:pPr marL="0" indent="0">
              <a:spcBef>
                <a:spcPts val="0"/>
              </a:spcBef>
              <a:buNone/>
            </a:pPr>
            <a:endParaRPr lang="cs-CZ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stav žádostí (hodnocení)	úspěšně splněny kroky hodnocení za MAS Vladař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Projekt ve fyzické realizaci</a:t>
            </a:r>
            <a:endParaRPr lang="cs-CZ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42B0E09-3F3A-4BCB-B44B-813816AA6476}"/>
              </a:ext>
            </a:extLst>
          </p:cNvPr>
          <p:cNvSpPr/>
          <p:nvPr/>
        </p:nvSpPr>
        <p:spPr>
          <a:xfrm>
            <a:off x="71628" y="307728"/>
            <a:ext cx="12048744" cy="126188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cs-C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5 – Zvýšení kvality a dostupnosti infrastruktury pro vzdělávání a celoživotní učení</a:t>
            </a: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alokace</a:t>
            </a: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 55.210.000,00 Kč </a:t>
            </a:r>
            <a:r>
              <a:rPr lang="cs-CZ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(95% příspěvek EU)</a:t>
            </a:r>
            <a:endParaRPr lang="cs-CZ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613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4179" y="82296"/>
            <a:ext cx="11943643" cy="6775704"/>
          </a:xfrm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aktivita </a:t>
            </a: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ZÁKLADNÍ </a:t>
            </a:r>
            <a:r>
              <a:rPr lang="cs-CZ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ŠKOLY</a:t>
            </a:r>
          </a:p>
          <a:p>
            <a:pPr marL="0" indent="0" algn="ctr">
              <a:spcBef>
                <a:spcPts val="0"/>
              </a:spcBef>
              <a:buNone/>
            </a:pPr>
            <a:endParaRPr lang="cs-CZ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cs-CZ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žádostí				</a:t>
            </a: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	</a:t>
            </a: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základní a mateřská škola </a:t>
            </a: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Radonice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</a:t>
            </a: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základní a mateřská škola </a:t>
            </a: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Vroutek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základní škola </a:t>
            </a: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Kadaň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</a:t>
            </a: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základní škola </a:t>
            </a: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Žatec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</a:t>
            </a: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základní škola </a:t>
            </a: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Lubenec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</a:t>
            </a: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základní škola </a:t>
            </a: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Lenešice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cs-CZ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celková alokace čerpání	</a:t>
            </a:r>
            <a:r>
              <a:rPr lang="cs-CZ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32.217.400,34 </a:t>
            </a:r>
            <a:r>
              <a:rPr lang="cs-CZ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Kč (CZV)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zaměření žádostí			</a:t>
            </a:r>
            <a: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odborné učebny s </a:t>
            </a:r>
            <a: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výukou </a:t>
            </a: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předmětů </a:t>
            </a:r>
            <a:r>
              <a:rPr lang="cs-CZ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Chemie, Fyziky, Matematiky, </a:t>
            </a:r>
            <a:endParaRPr lang="cs-CZ" sz="20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sz="20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Přírodopisu</a:t>
            </a:r>
            <a:r>
              <a:rPr lang="cs-CZ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Ekologie</a:t>
            </a:r>
            <a:r>
              <a:rPr lang="cs-CZ" sz="20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Prvouka</a:t>
            </a:r>
            <a:r>
              <a:rPr lang="cs-CZ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Člověk a jeho svět, Biologie, s vazbou na </a:t>
            </a:r>
            <a:endParaRPr lang="cs-CZ" sz="20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0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digitální technologie, a </a:t>
            </a:r>
            <a: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zaměřena </a:t>
            </a: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výuku řemeslných a technických </a:t>
            </a:r>
            <a: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oborů</a:t>
            </a:r>
          </a:p>
          <a:p>
            <a:pPr marL="0" indent="0">
              <a:spcBef>
                <a:spcPts val="0"/>
              </a:spcBef>
              <a:buNone/>
            </a:pPr>
            <a:endParaRPr lang="cs-CZ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stav žádostí (hodnocení)	úspěšně splněny kroky hodnocení za MAS Vladař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</a:t>
            </a:r>
            <a:r>
              <a:rPr lang="cs-CZ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Projekty </a:t>
            </a: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 fyzické </a:t>
            </a:r>
            <a:r>
              <a:rPr lang="cs-CZ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realizaci</a:t>
            </a:r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</a:p>
        </p:txBody>
      </p:sp>
    </p:spTree>
    <p:extLst>
      <p:ext uri="{BB962C8B-B14F-4D97-AF65-F5344CB8AC3E}">
        <p14:creationId xmlns:p14="http://schemas.microsoft.com/office/powerpoint/2010/main" val="895346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89394" y="118872"/>
            <a:ext cx="11480685" cy="6181344"/>
          </a:xfrm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cs-CZ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ZÁKLADNÍ ŠKOLY, MATEŘSKÉ ŠKOLY</a:t>
            </a:r>
          </a:p>
          <a:p>
            <a:pPr marL="0" indent="0" algn="ctr">
              <a:spcBef>
                <a:spcPts val="0"/>
              </a:spcBef>
              <a:buNone/>
            </a:pPr>
            <a:endParaRPr lang="cs-CZ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0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Podporované aktivity</a:t>
            </a:r>
          </a:p>
          <a:p>
            <a:pPr marL="0" indent="0">
              <a:buNone/>
            </a:pPr>
            <a:endParaRPr lang="cs-CZ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Podíl </a:t>
            </a:r>
            <a:r>
              <a:rPr lang="cs-CZ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financování z celkových způsobilých </a:t>
            </a:r>
            <a:r>
              <a:rPr lang="cs-CZ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výdajů:	EFRR</a:t>
            </a:r>
            <a:r>
              <a:rPr lang="cs-CZ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cs-CZ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95 </a:t>
            </a:r>
            <a:r>
              <a:rPr lang="cs-CZ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cs-CZ" sz="2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r>
              <a:rPr lang="cs-CZ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Příjemce		</a:t>
            </a:r>
            <a:r>
              <a:rPr lang="cs-CZ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5 %</a:t>
            </a:r>
          </a:p>
          <a:p>
            <a:pPr marL="0" indent="0">
              <a:buNone/>
            </a:pPr>
            <a:endParaRPr lang="cs-CZ" sz="2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cs-CZ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cs-CZ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hlavní aktivity projektu musí být vynaloženo </a:t>
            </a:r>
            <a:r>
              <a:rPr lang="cs-CZ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minimálně 85 % celkových způsobilých výdajů projektu</a:t>
            </a:r>
            <a:r>
              <a:rPr lang="cs-CZ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Hlavní aktivity projektu vedou k naplnění cílů a indikátorů projektu</a:t>
            </a:r>
            <a:r>
              <a:rPr lang="cs-CZ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cs-CZ" sz="2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cs-CZ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vedlejší aktivity projektu může být vynaloženo </a:t>
            </a:r>
            <a:r>
              <a:rPr lang="cs-CZ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maximálně 15 % celkových způsobilých výdajů </a:t>
            </a:r>
            <a:r>
              <a:rPr lang="cs-CZ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projektu.</a:t>
            </a:r>
            <a:endParaRPr lang="cs-CZ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cs-CZ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cs-CZ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Projektové </a:t>
            </a:r>
            <a:r>
              <a:rPr lang="cs-CZ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žádosti musí být v souladu se Strategickým rámcem </a:t>
            </a:r>
            <a:r>
              <a:rPr lang="cs-CZ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</a:t>
            </a:r>
            <a:r>
              <a:rPr lang="cs-CZ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Vzdělávací zařízení a jejich projektové záměry musí být uvedeny v seznamu projektových záměrů pro investiční intervence IROP, který se stane přílohou schváleného </a:t>
            </a:r>
            <a:r>
              <a:rPr lang="cs-CZ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</a:t>
            </a:r>
            <a:r>
              <a:rPr lang="cs-CZ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cs-CZ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774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5658" y="91440"/>
            <a:ext cx="11480685" cy="6620256"/>
          </a:xfrm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cs-CZ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ZÁKLADNÍ ŠKOLY</a:t>
            </a:r>
          </a:p>
          <a:p>
            <a:pPr marL="0" indent="0" algn="ctr">
              <a:spcBef>
                <a:spcPts val="0"/>
              </a:spcBef>
              <a:buNone/>
            </a:pPr>
            <a:endParaRPr lang="cs-CZ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0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Podporované aktivity</a:t>
            </a:r>
            <a: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CZV 85% hlavní aktivity projektu </a:t>
            </a:r>
            <a:endParaRPr lang="cs-CZ" sz="2000" b="1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0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stavby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stavební práce spojené s výstavbou infrastruktury základních škol včetně vybudování přípojky pro přivedení inženýrských </a:t>
            </a: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sítí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rekonstrukce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stavební úpravy stávající infrastruktury (včetně zabezpečení bezbariérovosti dle vyhlášky č. 398/2009 Sb., o obecných technických požadavcích zabezpečujících bezbariérové užívání </a:t>
            </a: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staveb)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nákup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pozemků a staveb (</a:t>
            </a: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nemovitostí)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pořízení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vybavení budov a </a:t>
            </a: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učeben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pořízení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kompenzačních </a:t>
            </a: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pomůcek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zajištění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vnitřní konektivity školy a připojení k internetu (dle přílohy č. 7A </a:t>
            </a: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Pravidel)</a:t>
            </a:r>
          </a:p>
          <a:p>
            <a:pPr marL="0" indent="0">
              <a:spcBef>
                <a:spcPts val="0"/>
              </a:spcBef>
              <a:buNone/>
            </a:pPr>
            <a:endParaRPr lang="cs-CZ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Hlavní zaměření projektu musí vést k</a:t>
            </a:r>
            <a:r>
              <a:rPr lang="cs-CZ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endParaRPr lang="cs-CZ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zvýšení kvality vzdělávání v klíčových kompetencích ve vazbě na budoucí uplatnění na trhu práce v </a:t>
            </a:r>
            <a:r>
              <a:rPr lang="cs-CZ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klíčových kompetencích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komunikace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cizích jazycích, </a:t>
            </a: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přírodní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vědy, </a:t>
            </a: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technické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řemeslné obory, </a:t>
            </a: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práce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digitálními </a:t>
            </a: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technologiemi</a:t>
            </a:r>
            <a:endParaRPr lang="cs-CZ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budování bezbariérovosti</a:t>
            </a: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</a:t>
            </a: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rozšiřování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kapacit kmenových učeben ve vazbě na sociální inkluzi či demografickou potřebnost </a:t>
            </a:r>
            <a:r>
              <a:rPr lang="cs-CZ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 správním obvodu obcí s rozšířenou působností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(dále jen „ORP“) </a:t>
            </a:r>
            <a:r>
              <a:rPr lang="cs-CZ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sociálně vyloučenou lokalitou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(dále jen „SVL</a:t>
            </a: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  <a:endParaRPr lang="cs-CZ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858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5658" y="91440"/>
            <a:ext cx="11480685" cy="6620256"/>
          </a:xfrm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cs-CZ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MATEŘSKÉ ŠKOLY</a:t>
            </a:r>
          </a:p>
          <a:p>
            <a:pPr marL="0" indent="0" algn="ctr">
              <a:spcBef>
                <a:spcPts val="0"/>
              </a:spcBef>
              <a:buNone/>
            </a:pPr>
            <a:endParaRPr lang="cs-CZ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Hlavní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zaměření projektu musí být ve vazbě na zvýšení nedostatečné kapacity zařízení péče o děti v předškolním věku v území, kde je prokazatelný nedostatek těchto zařízení.</a:t>
            </a:r>
          </a:p>
          <a:p>
            <a:pPr marL="0" indent="0" algn="ctr">
              <a:spcBef>
                <a:spcPts val="0"/>
              </a:spcBef>
              <a:buNone/>
            </a:pPr>
            <a:endParaRPr lang="cs-CZ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Podporované aktivity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CZV 85% hlavní aktivity projektu</a:t>
            </a:r>
            <a:endParaRPr lang="cs-CZ" b="1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cs-CZ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stavby a stavební práce spojené s výstavbou nové infrastruktury, včetně vybudování přípojky pro přivedení inženýrských </a:t>
            </a: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sítí</a:t>
            </a:r>
            <a:endParaRPr lang="cs-CZ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rekonstrukce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stavební úpravy stávající infrastruktury, včetně zabezpečení bezbariérovosti dle vyhlášky č. 398/2009 Sb., o obecných technických požadavcích zabezpečujících bezbariérové užívání staveb, </a:t>
            </a:r>
          </a:p>
          <a:p>
            <a:pPr algn="just">
              <a:spcBef>
                <a:spcPts val="0"/>
              </a:spcBef>
            </a:pP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nákup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pozemků a staveb (nemovitostí), </a:t>
            </a:r>
          </a:p>
          <a:p>
            <a:pPr algn="just">
              <a:spcBef>
                <a:spcPts val="0"/>
              </a:spcBef>
            </a:pP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pořízení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vybavení budov a učeben, </a:t>
            </a:r>
          </a:p>
          <a:p>
            <a:pPr algn="just">
              <a:spcBef>
                <a:spcPts val="0"/>
              </a:spcBef>
            </a:pP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pořízení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kompenzačních </a:t>
            </a: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pomůcek</a:t>
            </a:r>
            <a:endParaRPr lang="cs-CZ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cs-CZ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cs-CZ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Stavebně upravené </a:t>
            </a:r>
            <a:r>
              <a:rPr lang="cs-CZ" sz="16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prostory </a:t>
            </a:r>
            <a:r>
              <a:rPr lang="cs-CZ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podpořené z IROP musí být vždy bezbariérově dostupné</a:t>
            </a:r>
            <a:r>
              <a:rPr lang="cs-CZ" sz="16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16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cs-CZ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navýšení kapacity zařízení </a:t>
            </a:r>
            <a:r>
              <a:rPr lang="cs-CZ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minimálně o 16 dětí (do navýšení kapacity se započítává i modernizace objektu z důvodu trvalého zachování kapacity, pro kterou je nyní udělena výjimka Krajské hygienické stanice)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jsou v plné míře způsobilé všechny výdaje na hlavní i vedlejší aktivity projektu. </a:t>
            </a:r>
          </a:p>
          <a:p>
            <a:pPr marL="0" indent="0" algn="just">
              <a:buNone/>
            </a:pP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navýšení kapacity zařízení </a:t>
            </a:r>
            <a:r>
              <a:rPr lang="cs-CZ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méně než 16 dětí, jsou plně způsobilé pouze výdaje související s rozšířením kapacity kmenových tříd</a:t>
            </a:r>
            <a: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nákup kompenzačních pomůcek a stavební úpravy budovy spojené s bezbariérovostí. Ostatní výdaje na hlavní a vedlejší aktivity jsou způsobilé v poměrné části dle navýšené kapacity a stávající kapacity vycházející z Rejstříku škol a školských zařízení</a:t>
            </a:r>
            <a:r>
              <a:rPr lang="cs-CZ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470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32410" y="1915886"/>
            <a:ext cx="7766936" cy="3026228"/>
          </a:xfrm>
        </p:spPr>
        <p:txBody>
          <a:bodyPr anchor="ctr"/>
          <a:lstStyle/>
          <a:p>
            <a:pPr algn="ctr"/>
            <a:r>
              <a:rPr lang="cs-CZ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Děkuji za pozornost </a:t>
            </a:r>
            <a:r>
              <a:rPr lang="cs-CZ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r>
              <a:rPr lang="cs-CZ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/>
            </a:r>
            <a:br>
              <a:rPr lang="cs-CZ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cs-CZ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/>
            </a:r>
            <a:br>
              <a:rPr lang="cs-CZ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cs-CZ" sz="2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Nipauerová</a:t>
            </a:r>
            <a:r>
              <a:rPr lang="cs-CZ" sz="2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Andrea</a:t>
            </a:r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/>
            </a:r>
            <a:b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cs-CZ" sz="15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manažer operačního programu IROP</a:t>
            </a:r>
            <a:br>
              <a:rPr lang="cs-CZ" sz="15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cs-CZ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MAS Vladař o.p.s.</a:t>
            </a:r>
            <a:br>
              <a:rPr lang="cs-CZ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cs-CZ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/>
            </a:r>
            <a:br>
              <a:rPr lang="cs-CZ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cs-CZ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e-mail: </a:t>
            </a:r>
            <a:r>
              <a:rPr lang="cs-CZ" sz="1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andrea.nipauerova@vladar.cz</a:t>
            </a:r>
            <a:r>
              <a:rPr lang="cs-CZ" sz="1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	</a:t>
            </a:r>
            <a:r>
              <a:rPr lang="cs-CZ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web: </a:t>
            </a:r>
            <a:r>
              <a:rPr lang="cs-CZ" sz="1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www.vladar.cz</a:t>
            </a:r>
            <a:endParaRPr lang="cs-CZ" sz="15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1" descr="C:\Users\jrysavy\Desktop\_stara_plocha\vladar logo velké bez pozadí.g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206" y="318835"/>
            <a:ext cx="1266698" cy="1153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ázek 4" descr="http://www.vladar.cz/soubory/logo_hp_uk.png"/>
          <p:cNvPicPr/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136" y="6095365"/>
            <a:ext cx="560705" cy="581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1" descr="IROP_CZ_RO_B_C RGB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66" y="5914390"/>
            <a:ext cx="5760720" cy="9436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0874899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647</TotalTime>
  <Words>505</Words>
  <Application>Microsoft Office PowerPoint</Application>
  <PresentationFormat>Širokoúhlá obrazovka</PresentationFormat>
  <Paragraphs>86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7" baseType="lpstr">
      <vt:lpstr>Arial</vt:lpstr>
      <vt:lpstr>Times New Roman</vt:lpstr>
      <vt:lpstr>Trebuchet MS</vt:lpstr>
      <vt:lpstr>Wingdings</vt:lpstr>
      <vt:lpstr>Wingdings 3</vt:lpstr>
      <vt:lpstr>Fazeta</vt:lpstr>
      <vt:lpstr>MAS Vladař o.p.s</vt:lpstr>
      <vt:lpstr>Čerpané finance z evropských fondů:  (čerpání CZV = 95% příspěvek EU + 5% spoluúčast žadatele)  60 930 762,84 Kč  z toho IROP 5  38 217 400,34 Kč  Žádosti v procesu hodnocení:  3 500 000,00 Kč</vt:lpstr>
      <vt:lpstr>Podpořené projekty v rámci fiche IROP 5 aktivity: Základní školy, Neformální vzdělávání dětí a mládeže  1 robotické centrum, zájmové kroužky vzdělávání dětí a mládeže, zaměření i na lepší se uplatnění na trhu práce  1 odborná učebna pracovních dílen zaměřena na výuku řemeslných a technických oborů  6 odborných přírodovědných učeben výuka předmětů Chemie, Fyziky, Matematiky, Přírodopisu, Ekologie, Prvouka, Člověk a jeho svět, Biologie, s vazbou na digitální technologie  5 odborných jazykových učeben zaměřených na výuku cizích jazyků a digitálních technologií</vt:lpstr>
      <vt:lpstr>- ŽATECKO    11.750.007,21 Žatec – robotické centrum a zájmové kroužky, přírodovědná a jazyková učebna na 1. ZŠ a 3. ZŠ, sociální podnik  - PODBOŘANSKO   3.511.230,00 Vroutek – odborná jazyková učebna ZŠ Lubenec – odborná přírodovědná učebna ZŠ  - KADAŇSKO   19.373.549,17 Kadaň – odborné přírodovědné, jazykové, polytechnické (školní dílny) učebny 1. ZŠ, 2. ZŠ a 3. ZŠ Radonice – odborná přírodovědná učebna  - LOUNSKO      2.710.200,96 Lenešice – odborná jazyková učebna ZŠ</vt:lpstr>
      <vt:lpstr>ZBÝVAJÍCÍ ALOKACE pro další výzvy  (pouze 95% příspěvek EU, bez spoluúčasti 5%)  49 200 775,35 Kč  ( CZV = 51.790.289,84 Kč = 95% EU + 5% spoluúčast)  z toho pro IROP 5  18 903 469,72 Kč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Děkuji za pozornost   Nipauerová Andrea manažer operačního programu IROP MAS Vladař o.p.s.  e-mail: andrea.nipauerova@vladar.cz  web: www.vladar.cz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 Vladař o.p.s</dc:title>
  <dc:creator>User</dc:creator>
  <cp:lastModifiedBy>IROP MAS Vladař</cp:lastModifiedBy>
  <cp:revision>324</cp:revision>
  <dcterms:created xsi:type="dcterms:W3CDTF">2018-11-16T13:31:39Z</dcterms:created>
  <dcterms:modified xsi:type="dcterms:W3CDTF">2019-03-05T12:50:02Z</dcterms:modified>
</cp:coreProperties>
</file>